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ov" ContentType="vide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82" r:id="rId4"/>
    <p:sldId id="264" r:id="rId5"/>
    <p:sldId id="271" r:id="rId6"/>
    <p:sldId id="272" r:id="rId7"/>
    <p:sldId id="275" r:id="rId8"/>
    <p:sldId id="273" r:id="rId9"/>
    <p:sldId id="278" r:id="rId10"/>
    <p:sldId id="288" r:id="rId11"/>
    <p:sldId id="289" r:id="rId12"/>
    <p:sldId id="285" r:id="rId13"/>
    <p:sldId id="274" r:id="rId14"/>
    <p:sldId id="290" r:id="rId15"/>
    <p:sldId id="277" r:id="rId16"/>
    <p:sldId id="287" r:id="rId17"/>
    <p:sldId id="286" r:id="rId18"/>
    <p:sldId id="270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6B20198D-1C82-4CB9-8EB9-203368121271}">
  <a:tblStyle styleId="{6B20198D-1C82-4CB9-8EB9-203368121271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287" autoAdjust="0"/>
  </p:normalViewPr>
  <p:slideViewPr>
    <p:cSldViewPr snapToGrid="0" snapToObjects="1">
      <p:cViewPr varScale="1">
        <p:scale>
          <a:sx n="89" d="100"/>
          <a:sy n="89" d="100"/>
        </p:scale>
        <p:origin x="-1560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6930537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gif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de" sz="1000">
                <a:solidFill>
                  <a:schemeClr val="dk2"/>
                </a:solidFill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de" sz="1000">
              <a:solidFill>
                <a:schemeClr val="dk2"/>
              </a:solidFill>
            </a:endParaRPr>
          </a:p>
        </p:txBody>
      </p:sp>
      <p:pic>
        <p:nvPicPr>
          <p:cNvPr id="10" name="Shape 10" descr="logo_01.gif"/>
          <p:cNvPicPr preferRelativeResize="0"/>
          <p:nvPr/>
        </p:nvPicPr>
        <p:blipFill rotWithShape="1">
          <a:blip r:embed="rId12">
            <a:alphaModFix/>
          </a:blip>
          <a:srcRect l="55490"/>
          <a:stretch/>
        </p:blipFill>
        <p:spPr>
          <a:xfrm>
            <a:off x="8102949" y="15997"/>
            <a:ext cx="484573" cy="37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image1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926" y="34582"/>
            <a:ext cx="486697" cy="303532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Montserrat Regular"/>
          <a:ea typeface="Arial"/>
          <a:cs typeface="Montserrat Regular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Open Sans Regular"/>
          <a:ea typeface="Arial"/>
          <a:cs typeface="Open Sans Regular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hyperlink" Target="https://github.com/akarsh/TUPJNOSQL17%23credit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karsh/TUPJNOSQL17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2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4" Type="http://schemas.openxmlformats.org/officeDocument/2006/relationships/image" Target="../media/image27.jpeg"/><Relationship Id="rId5" Type="http://schemas.openxmlformats.org/officeDocument/2006/relationships/image" Target="../media/image28.jpeg"/><Relationship Id="rId6" Type="http://schemas.openxmlformats.org/officeDocument/2006/relationships/image" Target="../media/image29.jpe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311700" y="179300"/>
            <a:ext cx="5719200" cy="151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de" sz="3600" dirty="0" smtClean="0">
                <a:latin typeface="Montserrat"/>
                <a:ea typeface="Montserrat"/>
                <a:cs typeface="Montserrat"/>
                <a:sym typeface="Montserrat"/>
              </a:rPr>
              <a:t>BLOG</a:t>
            </a:r>
            <a:endParaRPr lang="de" sz="36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311699" y="3184675"/>
            <a:ext cx="4438201" cy="1628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de" sz="1800" dirty="0" smtClean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Akarsh </a:t>
            </a: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Seggemu</a:t>
            </a:r>
          </a:p>
          <a:p>
            <a:pPr algn="l">
              <a:lnSpc>
                <a:spcPct val="115000"/>
              </a:lnSpc>
            </a:pP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Budankailu Sameer Kumar Subudhi </a:t>
            </a:r>
            <a:b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Sonali Bhatnagar</a:t>
            </a:r>
            <a:endParaRPr sz="1800" dirty="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sz="1800" dirty="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" name="Shape 58"/>
          <p:cNvSpPr/>
          <p:nvPr/>
        </p:nvSpPr>
        <p:spPr>
          <a:xfrm>
            <a:off x="418700" y="1889262"/>
            <a:ext cx="4331100" cy="438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 txBox="1"/>
          <p:nvPr/>
        </p:nvSpPr>
        <p:spPr>
          <a:xfrm>
            <a:off x="311700" y="1949407"/>
            <a:ext cx="4438200" cy="9701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NOSQL Databases (0423 L 777), </a:t>
            </a:r>
            <a:r>
              <a:rPr lang="de" dirty="0">
                <a:latin typeface="Open Sans"/>
                <a:ea typeface="Open Sans"/>
                <a:cs typeface="Open Sans"/>
                <a:sym typeface="Open Sans"/>
              </a:rPr>
              <a:t>SoSe </a:t>
            </a: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17</a:t>
            </a:r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10.07.2017</a:t>
            </a:r>
            <a:r>
              <a:rPr lang="de" dirty="0">
                <a:latin typeface="Open Sans"/>
                <a:ea typeface="Open Sans"/>
                <a:cs typeface="Open Sans"/>
                <a:sym typeface="Open Sans"/>
              </a:rPr>
              <a:t>, Berlin</a:t>
            </a:r>
          </a:p>
        </p:txBody>
      </p:sp>
      <p:pic>
        <p:nvPicPr>
          <p:cNvPr id="2" name="Picture 1" descr="home_p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775" y="2170227"/>
            <a:ext cx="3426497" cy="2741196"/>
          </a:xfrm>
          <a:prstGeom prst="rect">
            <a:avLst/>
          </a:prstGeom>
        </p:spPr>
      </p:pic>
      <p:pic>
        <p:nvPicPr>
          <p:cNvPr id="6" name="Picture 5" descr="relation-graph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608" y="534672"/>
            <a:ext cx="1856955" cy="1354590"/>
          </a:xfrm>
          <a:prstGeom prst="rect">
            <a:avLst/>
          </a:prstGeom>
        </p:spPr>
      </p:pic>
      <p:pic>
        <p:nvPicPr>
          <p:cNvPr id="3" name="Picture 2" descr="GitHub_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735" y="292883"/>
            <a:ext cx="1499914" cy="614964"/>
          </a:xfrm>
          <a:prstGeom prst="rect">
            <a:avLst/>
          </a:prstGeom>
        </p:spPr>
      </p:pic>
      <p:pic>
        <p:nvPicPr>
          <p:cNvPr id="4" name="Picture 3" descr="osi_black_and_white_light_backgrounds_logo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775" y="907847"/>
            <a:ext cx="990644" cy="109050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10</a:t>
            </a:fld>
            <a:endParaRPr lang="de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0674" y="1017725"/>
            <a:ext cx="7791783" cy="3843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11</a:t>
            </a:fld>
            <a:endParaRPr lang="de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2575" y="1017725"/>
            <a:ext cx="7809882" cy="4021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Neo4j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12</a:t>
            </a:fld>
            <a:endParaRPr lang="de"/>
          </a:p>
        </p:txBody>
      </p:sp>
      <p:sp>
        <p:nvSpPr>
          <p:cNvPr id="3" name="TextBox 2"/>
          <p:cNvSpPr txBox="1"/>
          <p:nvPr/>
        </p:nvSpPr>
        <p:spPr>
          <a:xfrm>
            <a:off x="311700" y="1073513"/>
            <a:ext cx="5612904" cy="104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Recommendation</a:t>
            </a:r>
          </a:p>
          <a:p>
            <a:pPr marL="542925" lvl="1" indent="-271463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Category</a:t>
            </a:r>
          </a:p>
          <a:p>
            <a:pPr marL="801688" lvl="1" indent="-258763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Blog posts</a:t>
            </a:r>
            <a:endParaRPr lang="en-GB" dirty="0">
              <a:latin typeface="Open Sans Regular"/>
              <a:cs typeface="Open Sans Regular"/>
            </a:endParaRPr>
          </a:p>
        </p:txBody>
      </p:sp>
      <p:pic>
        <p:nvPicPr>
          <p:cNvPr id="2" name="Picture 1" descr="neo4j_logo-facebook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" t="7093" b="16896"/>
          <a:stretch/>
        </p:blipFill>
        <p:spPr>
          <a:xfrm>
            <a:off x="5085203" y="445025"/>
            <a:ext cx="1646803" cy="668932"/>
          </a:xfrm>
          <a:prstGeom prst="rect">
            <a:avLst/>
          </a:prstGeom>
        </p:spPr>
      </p:pic>
      <p:pic>
        <p:nvPicPr>
          <p:cNvPr id="4" name="Picture 3" descr="relation-graph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06" y="2691079"/>
            <a:ext cx="2628900" cy="1917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4306" y="4669630"/>
            <a:ext cx="11497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Fiction post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56401" y="4651387"/>
            <a:ext cx="1516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Non-fiction post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56675" y="2383302"/>
            <a:ext cx="1024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Author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47190" y="1299672"/>
            <a:ext cx="3925267" cy="720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>
                <a:latin typeface="Open Sans Regular"/>
                <a:cs typeface="Open Sans Regular"/>
              </a:rPr>
              <a:t>Node-Neo4j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err="1" smtClean="0">
                <a:latin typeface="Open Sans Regular"/>
                <a:cs typeface="Open Sans Regular"/>
              </a:rPr>
              <a:t>Node.js</a:t>
            </a:r>
            <a:r>
              <a:rPr lang="en-GB" dirty="0" smtClean="0">
                <a:latin typeface="Open Sans Regular"/>
                <a:cs typeface="Open Sans Regular"/>
              </a:rPr>
              <a:t> driver for Neo4j via it</a:t>
            </a:r>
            <a:r>
              <a:rPr lang="mr-IN" dirty="0" smtClean="0">
                <a:latin typeface="Open Sans Regular"/>
                <a:cs typeface="Open Sans Regular"/>
              </a:rPr>
              <a:t>’</a:t>
            </a:r>
            <a:r>
              <a:rPr lang="en-GB" dirty="0" smtClean="0">
                <a:latin typeface="Open Sans Regular"/>
                <a:cs typeface="Open Sans Regular"/>
              </a:rPr>
              <a:t>s REST API</a:t>
            </a:r>
          </a:p>
        </p:txBody>
      </p:sp>
      <p:pic>
        <p:nvPicPr>
          <p:cNvPr id="10" name="Picture 9" descr="neo4j-sample-cod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202" y="2117388"/>
            <a:ext cx="4551412" cy="249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99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RethinkDB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13</a:t>
            </a:fld>
            <a:endParaRPr lang="de"/>
          </a:p>
        </p:txBody>
      </p:sp>
      <p:sp>
        <p:nvSpPr>
          <p:cNvPr id="3" name="TextBox 2"/>
          <p:cNvSpPr txBox="1"/>
          <p:nvPr/>
        </p:nvSpPr>
        <p:spPr>
          <a:xfrm>
            <a:off x="311700" y="1184492"/>
            <a:ext cx="5612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Session storage</a:t>
            </a:r>
          </a:p>
        </p:txBody>
      </p:sp>
      <p:pic>
        <p:nvPicPr>
          <p:cNvPr id="4" name="Picture 3" descr="rethinkdb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604" y="445025"/>
            <a:ext cx="2022067" cy="606620"/>
          </a:xfrm>
          <a:prstGeom prst="rect">
            <a:avLst/>
          </a:prstGeom>
        </p:spPr>
      </p:pic>
      <p:pic>
        <p:nvPicPr>
          <p:cNvPr id="6" name="Picture 5" descr="thinky-head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37" y="1743819"/>
            <a:ext cx="2085449" cy="13287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7437" y="3229436"/>
            <a:ext cx="4335798" cy="1367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err="1" smtClean="0">
                <a:latin typeface="Open Sans Regular"/>
                <a:cs typeface="Open Sans Regular"/>
              </a:rPr>
              <a:t>Thinky</a:t>
            </a:r>
            <a:r>
              <a:rPr lang="en-GB" dirty="0" smtClean="0">
                <a:latin typeface="Open Sans Regular"/>
                <a:cs typeface="Open Sans Regular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ORM </a:t>
            </a:r>
            <a:r>
              <a:rPr lang="mr-IN" dirty="0" smtClean="0">
                <a:latin typeface="Open Sans Regular"/>
                <a:cs typeface="Open Sans Regular"/>
              </a:rPr>
              <a:t>–</a:t>
            </a:r>
            <a:r>
              <a:rPr lang="en-GB" dirty="0" smtClean="0">
                <a:latin typeface="Open Sans Regular"/>
                <a:cs typeface="Open Sans Regular"/>
              </a:rPr>
              <a:t> Object Relational mapping</a:t>
            </a:r>
          </a:p>
          <a:p>
            <a:pPr marL="444500" indent="-258763">
              <a:lnSpc>
                <a:spcPct val="150000"/>
              </a:lnSpc>
              <a:buFont typeface="Arial"/>
              <a:buChar char="•"/>
              <a:tabLst>
                <a:tab pos="542925" algn="l"/>
              </a:tabLst>
            </a:pPr>
            <a:r>
              <a:rPr lang="en-GB" dirty="0">
                <a:latin typeface="Open Sans Regular"/>
                <a:cs typeface="Open Sans Regular"/>
              </a:rPr>
              <a:t>express-session-</a:t>
            </a:r>
            <a:r>
              <a:rPr lang="en-GB" dirty="0" err="1" smtClean="0">
                <a:latin typeface="Open Sans Regular"/>
                <a:cs typeface="Open Sans Regular"/>
              </a:rPr>
              <a:t>rethinkdb</a:t>
            </a:r>
            <a:endParaRPr lang="en-GB" dirty="0">
              <a:latin typeface="Open Sans Regular"/>
              <a:cs typeface="Open Sans Regular"/>
            </a:endParaRPr>
          </a:p>
          <a:p>
            <a:pPr marL="444500" indent="-258763">
              <a:lnSpc>
                <a:spcPct val="150000"/>
              </a:lnSpc>
              <a:buFont typeface="Arial"/>
              <a:buChar char="•"/>
              <a:tabLst>
                <a:tab pos="542925" algn="l"/>
              </a:tabLst>
            </a:pPr>
            <a:r>
              <a:rPr lang="en-GB" dirty="0" err="1" smtClean="0">
                <a:latin typeface="Open Sans Regular"/>
                <a:cs typeface="Open Sans Regular"/>
              </a:rPr>
              <a:t>RethinkDB</a:t>
            </a:r>
            <a:r>
              <a:rPr lang="en-GB" dirty="0" smtClean="0">
                <a:latin typeface="Open Sans Regular"/>
                <a:cs typeface="Open Sans Regular"/>
              </a:rPr>
              <a:t> session store for Express 4.x</a:t>
            </a:r>
          </a:p>
        </p:txBody>
      </p:sp>
      <p:pic>
        <p:nvPicPr>
          <p:cNvPr id="2" name="Picture 1" descr="rethink_examp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246" y="1184492"/>
            <a:ext cx="2899425" cy="368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304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CI: Travis CI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14</a:t>
            </a:fld>
            <a:endParaRPr lang="de"/>
          </a:p>
        </p:txBody>
      </p:sp>
      <p:pic>
        <p:nvPicPr>
          <p:cNvPr id="5" name="Picture 4" descr="TravisCI-Full-Color-45e242791b7752b745a7ae53f265acd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657" y="445025"/>
            <a:ext cx="2383139" cy="746123"/>
          </a:xfrm>
          <a:prstGeom prst="rect">
            <a:avLst/>
          </a:prstGeom>
        </p:spPr>
      </p:pic>
      <p:pic>
        <p:nvPicPr>
          <p:cNvPr id="6" name="Picture 5" descr="travis-C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25" y="1390120"/>
            <a:ext cx="7496446" cy="327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286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074" y="585229"/>
            <a:ext cx="8520600" cy="841800"/>
          </a:xfrm>
        </p:spPr>
        <p:txBody>
          <a:bodyPr/>
          <a:lstStyle/>
          <a:p>
            <a:r>
              <a:rPr lang="en-GB" dirty="0" smtClean="0">
                <a:latin typeface="Montserrat"/>
                <a:cs typeface="Montserrat"/>
              </a:rPr>
              <a:t>Live demo</a:t>
            </a:r>
            <a:endParaRPr lang="en-GB" dirty="0">
              <a:latin typeface="Montserrat"/>
              <a:cs typeface="Montserra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15</a:t>
            </a:fld>
            <a:endParaRPr lang="de"/>
          </a:p>
        </p:txBody>
      </p:sp>
      <p:sp>
        <p:nvSpPr>
          <p:cNvPr id="4" name="TextBox 3"/>
          <p:cNvSpPr txBox="1"/>
          <p:nvPr/>
        </p:nvSpPr>
        <p:spPr>
          <a:xfrm>
            <a:off x="1880753" y="1489910"/>
            <a:ext cx="5870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Open Sans Light"/>
                <a:cs typeface="Open Sans Light"/>
                <a:hlinkClick r:id="rId2"/>
              </a:rPr>
              <a:t>https://github.com/akarsh/</a:t>
            </a:r>
            <a:r>
              <a:rPr lang="en-GB" sz="2400" dirty="0" smtClean="0">
                <a:latin typeface="Open Sans Light"/>
                <a:cs typeface="Open Sans Light"/>
                <a:hlinkClick r:id="rId2"/>
              </a:rPr>
              <a:t>TUPJNOSQL17</a:t>
            </a:r>
            <a:r>
              <a:rPr lang="en-GB" sz="2400" dirty="0" smtClean="0">
                <a:latin typeface="Open Sans Light"/>
                <a:cs typeface="Open Sans Light"/>
              </a:rPr>
              <a:t> </a:t>
            </a:r>
            <a:endParaRPr lang="en-GB" sz="2400" dirty="0">
              <a:latin typeface="Open Sans Light"/>
              <a:cs typeface="Open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55117" y="3220374"/>
            <a:ext cx="3209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Open Sans Regular"/>
                <a:cs typeface="Open Sans Regular"/>
              </a:rPr>
              <a:t>Give us a star in </a:t>
            </a:r>
            <a:r>
              <a:rPr lang="en-GB" sz="2000" dirty="0" err="1" smtClean="0">
                <a:latin typeface="Open Sans Regular"/>
                <a:cs typeface="Open Sans Regular"/>
              </a:rPr>
              <a:t>github</a:t>
            </a:r>
            <a:endParaRPr lang="en-GB" sz="2000" dirty="0">
              <a:latin typeface="Open Sans Regular"/>
              <a:cs typeface="Open Sans Regular"/>
            </a:endParaRPr>
          </a:p>
        </p:txBody>
      </p:sp>
      <p:pic>
        <p:nvPicPr>
          <p:cNvPr id="6" name="Picture 5" descr="sta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516" y="2304593"/>
            <a:ext cx="4432300" cy="635000"/>
          </a:xfrm>
          <a:prstGeom prst="rect">
            <a:avLst/>
          </a:prstGeom>
        </p:spPr>
      </p:pic>
      <p:sp>
        <p:nvSpPr>
          <p:cNvPr id="7" name="Text Placeholder 3"/>
          <p:cNvSpPr txBox="1">
            <a:spLocks/>
          </p:cNvSpPr>
          <p:nvPr/>
        </p:nvSpPr>
        <p:spPr>
          <a:xfrm>
            <a:off x="2016082" y="3650906"/>
            <a:ext cx="6146120" cy="7991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Open Sans Regular"/>
                <a:ea typeface="Arial"/>
                <a:cs typeface="Open Sans Regular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2000" dirty="0" smtClean="0"/>
              <a:t>Credits: </a:t>
            </a:r>
          </a:p>
          <a:p>
            <a:pPr>
              <a:lnSpc>
                <a:spcPct val="150000"/>
              </a:lnSpc>
            </a:pPr>
            <a:r>
              <a:rPr lang="en-GB" sz="2000" dirty="0" smtClean="0">
                <a:hlinkClick r:id="rId4"/>
              </a:rPr>
              <a:t>https://github.com/akarsh/TUPJNOSQL17#credits</a:t>
            </a:r>
            <a:r>
              <a:rPr lang="en-GB" sz="2000" dirty="0" smtClean="0"/>
              <a:t> 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930402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16</a:t>
            </a:fld>
            <a:endParaRPr lang="de"/>
          </a:p>
        </p:txBody>
      </p:sp>
      <p:pic>
        <p:nvPicPr>
          <p:cNvPr id="4" name="demoVide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1893" y="146664"/>
            <a:ext cx="6014383" cy="481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05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Montserrat"/>
                <a:cs typeface="Montserrat"/>
              </a:rPr>
              <a:t>Literature</a:t>
            </a:r>
            <a:endParaRPr lang="en-GB" dirty="0">
              <a:latin typeface="Montserrat"/>
              <a:cs typeface="Montserra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17</a:t>
            </a:fld>
            <a:endParaRPr lang="de"/>
          </a:p>
        </p:txBody>
      </p:sp>
      <p:pic>
        <p:nvPicPr>
          <p:cNvPr id="5" name="Picture 4" descr="41pINoeZygL._SX404_BO1,204,203,200_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257744"/>
            <a:ext cx="1451444" cy="17874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8241" y="3079567"/>
            <a:ext cx="1454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TUB - Library</a:t>
            </a:r>
            <a:br>
              <a:rPr lang="de-DE" dirty="0" smtClean="0"/>
            </a:br>
            <a:r>
              <a:rPr lang="de-DE" dirty="0" smtClean="0"/>
              <a:t>ST 250 J35 </a:t>
            </a:r>
            <a:r>
              <a:rPr lang="de-DE" dirty="0"/>
              <a:t>316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126802" y="3883745"/>
            <a:ext cx="13131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HTW - Library</a:t>
            </a:r>
            <a:br>
              <a:rPr lang="en-US" dirty="0" smtClean="0"/>
            </a:br>
            <a:r>
              <a:rPr lang="en-US" dirty="0" smtClean="0"/>
              <a:t>ST </a:t>
            </a:r>
            <a:r>
              <a:rPr lang="en-US" dirty="0"/>
              <a:t>270 S124</a:t>
            </a:r>
            <a:endParaRPr lang="en-GB" dirty="0"/>
          </a:p>
        </p:txBody>
      </p:sp>
      <p:pic>
        <p:nvPicPr>
          <p:cNvPr id="8" name="Picture 7" descr="nosq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626" y="2083921"/>
            <a:ext cx="1377356" cy="1798827"/>
          </a:xfrm>
          <a:prstGeom prst="rect">
            <a:avLst/>
          </a:prstGeom>
        </p:spPr>
      </p:pic>
      <p:pic>
        <p:nvPicPr>
          <p:cNvPr id="9" name="Picture 8" descr="01-sitepoint-mean-stack-book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730" y="1257744"/>
            <a:ext cx="1355088" cy="178767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00080" y="3079567"/>
            <a:ext cx="18247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HUB - Library</a:t>
            </a:r>
          </a:p>
          <a:p>
            <a:r>
              <a:rPr lang="de-DE" dirty="0" smtClean="0"/>
              <a:t>ST </a:t>
            </a:r>
            <a:r>
              <a:rPr lang="de-DE" dirty="0"/>
              <a:t>250 J35 B845</a:t>
            </a:r>
            <a:endParaRPr lang="en-GB" dirty="0"/>
          </a:p>
        </p:txBody>
      </p:sp>
      <p:pic>
        <p:nvPicPr>
          <p:cNvPr id="12" name="Picture 11" descr="lr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512" y="2083921"/>
            <a:ext cx="1427710" cy="178749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390512" y="3937274"/>
            <a:ext cx="1427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HUB </a:t>
            </a:r>
            <a:r>
              <a:rPr lang="mr-IN" dirty="0" smtClean="0"/>
              <a:t>–</a:t>
            </a:r>
            <a:r>
              <a:rPr lang="en-GB" dirty="0" smtClean="0"/>
              <a:t> Library</a:t>
            </a:r>
          </a:p>
          <a:p>
            <a:r>
              <a:rPr lang="is-IS" dirty="0"/>
              <a:t>ST 270 F785</a:t>
            </a:r>
            <a:endParaRPr lang="en-GB" dirty="0"/>
          </a:p>
        </p:txBody>
      </p:sp>
      <p:pic>
        <p:nvPicPr>
          <p:cNvPr id="14" name="Picture 13" descr="5161ySEofLL._SX415_BO1,204,203,200_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658" y="1257744"/>
            <a:ext cx="1490769" cy="178749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311501" y="3341657"/>
            <a:ext cx="13003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TUB </a:t>
            </a:r>
            <a:r>
              <a:rPr lang="mr-IN" dirty="0" smtClean="0"/>
              <a:t>–</a:t>
            </a:r>
            <a:r>
              <a:rPr lang="en-GB" dirty="0" smtClean="0"/>
              <a:t> Library</a:t>
            </a:r>
          </a:p>
          <a:p>
            <a:r>
              <a:rPr lang="en-GB" dirty="0" smtClean="0"/>
              <a:t>ST 270 243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9872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3363507" y="1030503"/>
            <a:ext cx="241117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Q &amp; A ?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18</a:t>
            </a:fld>
            <a:endParaRPr lang="de"/>
          </a:p>
        </p:txBody>
      </p:sp>
      <p:sp>
        <p:nvSpPr>
          <p:cNvPr id="4" name="Shape 58"/>
          <p:cNvSpPr/>
          <p:nvPr/>
        </p:nvSpPr>
        <p:spPr>
          <a:xfrm>
            <a:off x="1999427" y="2428279"/>
            <a:ext cx="4331100" cy="438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991898" y="3176813"/>
            <a:ext cx="37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>
                <a:latin typeface="Montserrat"/>
                <a:cs typeface="Montserrat"/>
              </a:rPr>
              <a:t>Thank you</a:t>
            </a:r>
            <a:r>
              <a:rPr lang="en-GB" sz="1800" dirty="0">
                <a:latin typeface="Montserrat"/>
                <a:cs typeface="Montserrat"/>
              </a:rPr>
              <a:t> </a:t>
            </a:r>
            <a:r>
              <a:rPr lang="en-GB" sz="1800" dirty="0" smtClean="0">
                <a:latin typeface="Montserrat"/>
                <a:cs typeface="Montserrat"/>
              </a:rPr>
              <a:t> | </a:t>
            </a:r>
            <a:r>
              <a:rPr lang="en-GB" sz="1800" dirty="0" err="1" smtClean="0">
                <a:latin typeface="Montserrat"/>
                <a:cs typeface="Montserrat"/>
              </a:rPr>
              <a:t>Danke</a:t>
            </a:r>
            <a:r>
              <a:rPr lang="en-GB" sz="1800" dirty="0" smtClean="0">
                <a:latin typeface="Montserrat"/>
                <a:cs typeface="Montserrat"/>
              </a:rPr>
              <a:t> </a:t>
            </a:r>
            <a:r>
              <a:rPr lang="en-GB" sz="1800" dirty="0" err="1" smtClean="0">
                <a:latin typeface="Montserrat"/>
                <a:cs typeface="Montserrat"/>
              </a:rPr>
              <a:t>schön</a:t>
            </a:r>
            <a:r>
              <a:rPr lang="en-GB" sz="1800" dirty="0" smtClean="0">
                <a:latin typeface="Montserrat"/>
                <a:cs typeface="Montserrat"/>
              </a:rPr>
              <a:t>  |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157945" y="3176813"/>
            <a:ext cx="140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err="1" smtClean="0">
                <a:latin typeface="Telugu Sangam MN"/>
                <a:cs typeface="Telugu Sangam MN"/>
              </a:rPr>
              <a:t>ధన్యవాదాలు</a:t>
            </a:r>
            <a:endParaRPr lang="en-GB" sz="1800" dirty="0">
              <a:latin typeface="Telugu Sangam MN"/>
              <a:cs typeface="Telugu Sangam M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Agenda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2</a:t>
            </a:fld>
            <a:endParaRPr lang="de"/>
          </a:p>
        </p:txBody>
      </p:sp>
      <p:sp>
        <p:nvSpPr>
          <p:cNvPr id="71" name="Shape 71"/>
          <p:cNvSpPr/>
          <p:nvPr/>
        </p:nvSpPr>
        <p:spPr>
          <a:xfrm>
            <a:off x="3073230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rgbClr val="0097A7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2.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Databases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5672679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rgbClr val="0097A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3.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Live demo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Shape 73"/>
          <p:cNvSpPr/>
          <p:nvPr/>
        </p:nvSpPr>
        <p:spPr>
          <a:xfrm>
            <a:off x="482430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1.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Plan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3</a:t>
            </a:fld>
            <a:endParaRPr lang="de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813285"/>
              </p:ext>
            </p:extLst>
          </p:nvPr>
        </p:nvGraphicFramePr>
        <p:xfrm>
          <a:off x="311698" y="1183761"/>
          <a:ext cx="6773996" cy="3588274"/>
        </p:xfrm>
        <a:graphic>
          <a:graphicData uri="http://schemas.openxmlformats.org/drawingml/2006/table">
            <a:tbl>
              <a:tblPr firstRow="1" bandRow="1">
                <a:tableStyleId>{6B20198D-1C82-4CB9-8EB9-203368121271}</a:tableStyleId>
              </a:tblPr>
              <a:tblGrid>
                <a:gridCol w="3386998"/>
                <a:gridCol w="3386998"/>
              </a:tblGrid>
              <a:tr h="640399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no.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Kick-off meeting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1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Literature research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1, 2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Initial implementation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Week 2 </a:t>
                      </a:r>
                      <a:endParaRPr lang="en-GB" dirty="0"/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Pitch presentation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2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Reviews of initial implementation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Week 3 </a:t>
                      </a:r>
                      <a:endParaRPr lang="en-GB" dirty="0"/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Final Implementation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4,5 </a:t>
                      </a:r>
                    </a:p>
                  </a:txBody>
                  <a:tcPr/>
                </a:tc>
              </a:tr>
              <a:tr h="55682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Final presentation</a:t>
                      </a:r>
                      <a:endParaRPr lang="en-GB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6</a:t>
                      </a:r>
                      <a:endParaRPr lang="en-GB" dirty="0" smtClean="0"/>
                    </a:p>
                    <a:p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Smiley Face 16"/>
          <p:cNvSpPr/>
          <p:nvPr/>
        </p:nvSpPr>
        <p:spPr>
          <a:xfrm>
            <a:off x="5106583" y="1888086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Smiley Face 17"/>
          <p:cNvSpPr/>
          <p:nvPr/>
        </p:nvSpPr>
        <p:spPr>
          <a:xfrm>
            <a:off x="5104587" y="2279978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Smiley Face 18"/>
          <p:cNvSpPr/>
          <p:nvPr/>
        </p:nvSpPr>
        <p:spPr>
          <a:xfrm>
            <a:off x="5106583" y="2665469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Smiley Face 19"/>
          <p:cNvSpPr/>
          <p:nvPr/>
        </p:nvSpPr>
        <p:spPr>
          <a:xfrm>
            <a:off x="5106583" y="4301320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Smiley Face 20"/>
          <p:cNvSpPr/>
          <p:nvPr/>
        </p:nvSpPr>
        <p:spPr>
          <a:xfrm>
            <a:off x="5104587" y="3862126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Smiley Face 21"/>
          <p:cNvSpPr/>
          <p:nvPr/>
        </p:nvSpPr>
        <p:spPr>
          <a:xfrm>
            <a:off x="5104587" y="3471064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Smiley Face 22"/>
          <p:cNvSpPr/>
          <p:nvPr/>
        </p:nvSpPr>
        <p:spPr>
          <a:xfrm>
            <a:off x="5097438" y="3076453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0338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1586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Application Architecture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4</a:t>
            </a:fld>
            <a:endParaRPr lang="de"/>
          </a:p>
        </p:txBody>
      </p:sp>
      <p:pic>
        <p:nvPicPr>
          <p:cNvPr id="2" name="Picture 1" descr="archite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228" y="841006"/>
            <a:ext cx="4698053" cy="41157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Databases: Architecture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5</a:t>
            </a:fld>
            <a:endParaRPr lang="de"/>
          </a:p>
        </p:txBody>
      </p:sp>
      <p:pic>
        <p:nvPicPr>
          <p:cNvPr id="7" name="Picture 6" descr="Database Diagr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935" y="1114211"/>
            <a:ext cx="5682735" cy="381213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07014" y="4056846"/>
            <a:ext cx="1183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>
                <a:latin typeface="Open Sans Regular"/>
                <a:cs typeface="Open Sans Regular"/>
              </a:rPr>
              <a:t>MongoDB</a:t>
            </a:r>
            <a:endParaRPr lang="en-GB" dirty="0">
              <a:latin typeface="Open Sans Regular"/>
              <a:cs typeface="Open Sans Regular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3181058" y="4192484"/>
            <a:ext cx="702792" cy="123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550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NOSQL Databses: MongoDB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6</a:t>
            </a:fld>
            <a:endParaRPr lang="de"/>
          </a:p>
        </p:txBody>
      </p:sp>
      <p:pic>
        <p:nvPicPr>
          <p:cNvPr id="4" name="Picture 3" descr="MongoDB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597" y="528532"/>
            <a:ext cx="2046776" cy="555986"/>
          </a:xfrm>
          <a:prstGeom prst="rect">
            <a:avLst/>
          </a:prstGeom>
        </p:spPr>
      </p:pic>
      <p:pic>
        <p:nvPicPr>
          <p:cNvPr id="5" name="Picture 4" descr="Screen Shot 2017-07-09 at 22.48.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15" y="2048347"/>
            <a:ext cx="3312669" cy="106772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13514" y="1263378"/>
            <a:ext cx="2724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Author data</a:t>
            </a:r>
            <a:endParaRPr lang="en-GB" dirty="0">
              <a:latin typeface="Open Sans Regular"/>
              <a:cs typeface="Open Sans Regula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3513" y="3277733"/>
            <a:ext cx="307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ODM </a:t>
            </a:r>
            <a:r>
              <a:rPr lang="mr-IN" dirty="0" smtClean="0">
                <a:latin typeface="Open Sans Regular"/>
                <a:cs typeface="Open Sans Regular"/>
              </a:rPr>
              <a:t>–</a:t>
            </a:r>
            <a:r>
              <a:rPr lang="en-GB" dirty="0" smtClean="0">
                <a:latin typeface="Open Sans Regular"/>
                <a:cs typeface="Open Sans Regular"/>
              </a:rPr>
              <a:t> Object Data Modelling</a:t>
            </a:r>
            <a:endParaRPr lang="en-GB" dirty="0">
              <a:latin typeface="Open Sans Regular"/>
              <a:cs typeface="Open Sans Regular"/>
            </a:endParaRPr>
          </a:p>
        </p:txBody>
      </p:sp>
      <p:pic>
        <p:nvPicPr>
          <p:cNvPr id="6" name="Picture 5" descr="mongoose-schema-examp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301" y="1392790"/>
            <a:ext cx="4490999" cy="305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52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</a:t>
            </a: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moneo (plugin/middleware)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7</a:t>
            </a:fld>
            <a:endParaRPr lang="de"/>
          </a:p>
        </p:txBody>
      </p:sp>
      <p:pic>
        <p:nvPicPr>
          <p:cNvPr id="5" name="Picture 4" descr="Screen Shot 2017-07-09 at 22.48.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73" y="1326556"/>
            <a:ext cx="1889410" cy="6089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922134" y="1325637"/>
            <a:ext cx="31563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latin typeface="Open Sans Regular"/>
                <a:cs typeface="Open Sans Regular"/>
              </a:rPr>
              <a:t>+    </a:t>
            </a:r>
            <a:r>
              <a:rPr lang="en-GB" sz="2800" dirty="0" err="1" smtClean="0">
                <a:latin typeface="Open Sans Regular"/>
                <a:cs typeface="Open Sans Regular"/>
              </a:rPr>
              <a:t>moneo</a:t>
            </a:r>
            <a:r>
              <a:rPr lang="en-GB" sz="2800" dirty="0" smtClean="0">
                <a:latin typeface="Open Sans Regular"/>
                <a:cs typeface="Open Sans Regular"/>
              </a:rPr>
              <a:t>    = </a:t>
            </a:r>
            <a:endParaRPr lang="en-GB" sz="2800" dirty="0">
              <a:latin typeface="Open Sans Regular"/>
              <a:cs typeface="Open Sans Regular"/>
            </a:endParaRPr>
          </a:p>
        </p:txBody>
      </p:sp>
      <p:pic>
        <p:nvPicPr>
          <p:cNvPr id="8" name="Picture 7" descr="neo4j_logo-facebook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" t="7093" b="16896"/>
          <a:stretch/>
        </p:blipFill>
        <p:spPr>
          <a:xfrm>
            <a:off x="5730445" y="1233442"/>
            <a:ext cx="1728448" cy="70209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7107" y="2441108"/>
            <a:ext cx="4267552" cy="1918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Schema</a:t>
            </a:r>
          </a:p>
          <a:p>
            <a:pPr marL="714375" lvl="5" indent="-269875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Add </a:t>
            </a:r>
            <a:r>
              <a:rPr lang="en-GB" sz="1600" dirty="0" err="1" smtClean="0">
                <a:latin typeface="Open Sans Light"/>
                <a:cs typeface="Open Sans Light"/>
              </a:rPr>
              <a:t>nodeProperty</a:t>
            </a:r>
            <a:r>
              <a:rPr lang="en-GB" sz="1600" dirty="0">
                <a:latin typeface="Open Sans Light"/>
                <a:cs typeface="Open Sans Light"/>
              </a:rPr>
              <a:t>: </a:t>
            </a:r>
            <a:r>
              <a:rPr lang="en-GB" sz="1600" dirty="0" smtClean="0">
                <a:latin typeface="Open Sans Light"/>
                <a:cs typeface="Open Sans Light"/>
              </a:rPr>
              <a:t>true</a:t>
            </a:r>
          </a:p>
          <a:p>
            <a:pPr marL="714375" lvl="5" indent="-269875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Add </a:t>
            </a:r>
            <a:r>
              <a:rPr lang="en-GB" sz="1600" dirty="0" err="1" smtClean="0">
                <a:latin typeface="Open Sans Light"/>
                <a:cs typeface="Open Sans Light"/>
              </a:rPr>
              <a:t>Schema.plugin</a:t>
            </a:r>
            <a:r>
              <a:rPr lang="en-GB" sz="1600" dirty="0" smtClean="0">
                <a:latin typeface="Open Sans Light"/>
                <a:cs typeface="Open Sans Light"/>
              </a:rPr>
              <a:t>(</a:t>
            </a:r>
            <a:r>
              <a:rPr lang="en-GB" sz="1600" dirty="0" err="1" smtClean="0">
                <a:latin typeface="Open Sans Light"/>
                <a:cs typeface="Open Sans Light"/>
              </a:rPr>
              <a:t>moneo</a:t>
            </a:r>
            <a:r>
              <a:rPr lang="en-GB" sz="1600" dirty="0" smtClean="0">
                <a:latin typeface="Open Sans Light"/>
                <a:cs typeface="Open Sans Light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Data Model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GB" sz="1600" dirty="0">
              <a:latin typeface="Open Sans Regular"/>
              <a:cs typeface="Open Sans Regular"/>
            </a:endParaRPr>
          </a:p>
        </p:txBody>
      </p:sp>
      <p:pic>
        <p:nvPicPr>
          <p:cNvPr id="9" name="Picture 8" descr="mone schem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448" y="2049527"/>
            <a:ext cx="4473295" cy="263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05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Redis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	</a:t>
            </a:r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endParaRPr lang="en-US" dirty="0" smtClean="0"/>
          </a:p>
          <a:p>
            <a:endParaRPr lang="en-US" b="1" dirty="0"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8</a:t>
            </a:fld>
            <a:endParaRPr lang="de"/>
          </a:p>
        </p:txBody>
      </p:sp>
      <p:sp>
        <p:nvSpPr>
          <p:cNvPr id="5" name="Rounded Rectangle 4"/>
          <p:cNvSpPr/>
          <p:nvPr/>
        </p:nvSpPr>
        <p:spPr>
          <a:xfrm>
            <a:off x="778160" y="1956391"/>
            <a:ext cx="3204327" cy="1459523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/>
              <a:t>Stores Blog Data: Blog Title, </a:t>
            </a:r>
          </a:p>
          <a:p>
            <a:pPr algn="ctr">
              <a:lnSpc>
                <a:spcPct val="150000"/>
              </a:lnSpc>
            </a:pPr>
            <a:r>
              <a:rPr lang="en-US" dirty="0" smtClean="0"/>
              <a:t>Category, </a:t>
            </a:r>
          </a:p>
          <a:p>
            <a:pPr algn="ctr">
              <a:lnSpc>
                <a:spcPct val="150000"/>
              </a:lnSpc>
            </a:pPr>
            <a:r>
              <a:rPr lang="en-US" dirty="0" smtClean="0"/>
              <a:t>Blog Content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4791672" y="1956391"/>
            <a:ext cx="3148642" cy="1459523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Data is key-value pair with Key as </a:t>
            </a:r>
            <a:r>
              <a:rPr lang="en-US" b="1" dirty="0" smtClean="0">
                <a:latin typeface="Open Sans Regular"/>
                <a:cs typeface="Open Sans Regular"/>
              </a:rPr>
              <a:t>Id</a:t>
            </a:r>
            <a:r>
              <a:rPr lang="en-US" dirty="0" smtClean="0">
                <a:latin typeface="Open Sans Regular"/>
                <a:cs typeface="Open Sans Regular"/>
              </a:rPr>
              <a:t> and Value as </a:t>
            </a:r>
            <a:r>
              <a:rPr lang="en-US" b="1" dirty="0" smtClean="0">
                <a:latin typeface="Open Sans Regular"/>
                <a:cs typeface="Open Sans Regular"/>
              </a:rPr>
              <a:t>Blog Data</a:t>
            </a:r>
          </a:p>
        </p:txBody>
      </p:sp>
      <p:pic>
        <p:nvPicPr>
          <p:cNvPr id="7" name="Picture 6" descr="1200px-Redis_Logo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192" y="445025"/>
            <a:ext cx="2270626" cy="75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824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Redis : Problems Encountered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0557" y="1246816"/>
            <a:ext cx="8520600" cy="3416400"/>
          </a:xfrm>
        </p:spPr>
        <p:txBody>
          <a:bodyPr/>
          <a:lstStyle/>
          <a:p>
            <a:r>
              <a:rPr lang="en-US" b="1" dirty="0" smtClean="0"/>
              <a:t> 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pPr>
              <a:buFont typeface="Arial" pitchFamily="34" charset="0"/>
              <a:buChar char="•"/>
            </a:pPr>
            <a:endParaRPr lang="en-US" b="1" dirty="0"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9</a:t>
            </a:fld>
            <a:endParaRPr lang="de"/>
          </a:p>
        </p:txBody>
      </p:sp>
      <p:sp>
        <p:nvSpPr>
          <p:cNvPr id="5" name="Oval 4"/>
          <p:cNvSpPr/>
          <p:nvPr/>
        </p:nvSpPr>
        <p:spPr>
          <a:xfrm>
            <a:off x="3521320" y="1982664"/>
            <a:ext cx="2576146" cy="1872761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What if we wish to store more fields like Category, Username?</a:t>
            </a:r>
            <a:endParaRPr lang="en-US" dirty="0">
              <a:latin typeface="Open Sans Regular"/>
              <a:cs typeface="Open Sans Regula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0557" y="1283676"/>
            <a:ext cx="2497620" cy="1823695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Data can only be stored as key value pairs</a:t>
            </a: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(Blog Title, Content)</a:t>
            </a:r>
          </a:p>
        </p:txBody>
      </p:sp>
      <p:sp>
        <p:nvSpPr>
          <p:cNvPr id="7" name="Teardrop 6"/>
          <p:cNvSpPr/>
          <p:nvPr/>
        </p:nvSpPr>
        <p:spPr>
          <a:xfrm>
            <a:off x="6268915" y="3244362"/>
            <a:ext cx="1925516" cy="1418854"/>
          </a:xfrm>
          <a:prstGeom prst="teardrop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Solution : Store data in an array</a:t>
            </a:r>
          </a:p>
        </p:txBody>
      </p:sp>
    </p:spTree>
    <p:extLst>
      <p:ext uri="{BB962C8B-B14F-4D97-AF65-F5344CB8AC3E}">
        <p14:creationId xmlns:p14="http://schemas.microsoft.com/office/powerpoint/2010/main" val="59138247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</TotalTime>
  <Words>321</Words>
  <Application>Microsoft Macintosh PowerPoint</Application>
  <PresentationFormat>On-screen Show (16:9)</PresentationFormat>
  <Paragraphs>110</Paragraphs>
  <Slides>18</Slides>
  <Notes>11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simple-light-2</vt:lpstr>
      <vt:lpstr>BLOG</vt:lpstr>
      <vt:lpstr>Agenda</vt:lpstr>
      <vt:lpstr>Plan</vt:lpstr>
      <vt:lpstr>Application Architecture</vt:lpstr>
      <vt:lpstr>Databases: Architecture</vt:lpstr>
      <vt:lpstr>NOSQL Databses: MongoDB</vt:lpstr>
      <vt:lpstr>NOSQL Databses: moneo (plugin/middleware)</vt:lpstr>
      <vt:lpstr>NOSQL Databses: Redis</vt:lpstr>
      <vt:lpstr>Redis : Problems Encountered</vt:lpstr>
      <vt:lpstr>Redis Storage</vt:lpstr>
      <vt:lpstr>Redis Storage</vt:lpstr>
      <vt:lpstr>NOSQL Databses: Neo4j</vt:lpstr>
      <vt:lpstr>NOSQL Databses: RethinkDB</vt:lpstr>
      <vt:lpstr>CI: Travis CI</vt:lpstr>
      <vt:lpstr>Live demo</vt:lpstr>
      <vt:lpstr>PowerPoint Presentation</vt:lpstr>
      <vt:lpstr>Literature</vt:lpstr>
      <vt:lpstr>Q &amp; A 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BLOG</dc:title>
  <cp:lastModifiedBy>Akarsh Seggemu</cp:lastModifiedBy>
  <cp:revision>81</cp:revision>
  <dcterms:modified xsi:type="dcterms:W3CDTF">2017-07-10T12:36:45Z</dcterms:modified>
</cp:coreProperties>
</file>